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5" r:id="rId2"/>
    <p:sldId id="269" r:id="rId3"/>
    <p:sldId id="270" r:id="rId4"/>
    <p:sldId id="271" r:id="rId5"/>
    <p:sldId id="260" r:id="rId6"/>
    <p:sldId id="257" r:id="rId7"/>
    <p:sldId id="261" r:id="rId8"/>
    <p:sldId id="267" r:id="rId9"/>
    <p:sldId id="258" r:id="rId10"/>
    <p:sldId id="266" r:id="rId11"/>
    <p:sldId id="262" r:id="rId12"/>
    <p:sldId id="263" r:id="rId13"/>
    <p:sldId id="264" r:id="rId14"/>
    <p:sldId id="265" r:id="rId15"/>
    <p:sldId id="259" r:id="rId16"/>
    <p:sldId id="272" r:id="rId17"/>
    <p:sldId id="273" r:id="rId18"/>
    <p:sldId id="274" r:id="rId19"/>
    <p:sldId id="276" r:id="rId20"/>
  </p:sldIdLst>
  <p:sldSz cx="12192000" cy="6858000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EB31-3B68-4245-8630-884DFEFDBCB4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5DA2-C2D1-4FE2-9C6E-84E106E88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3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EB31-3B68-4245-8630-884DFEFDBCB4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5DA2-C2D1-4FE2-9C6E-84E106E88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724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EB31-3B68-4245-8630-884DFEFDBCB4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5DA2-C2D1-4FE2-9C6E-84E106E8837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5905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EB31-3B68-4245-8630-884DFEFDBCB4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5DA2-C2D1-4FE2-9C6E-84E106E88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377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EB31-3B68-4245-8630-884DFEFDBCB4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5DA2-C2D1-4FE2-9C6E-84E106E8837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6415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EB31-3B68-4245-8630-884DFEFDBCB4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5DA2-C2D1-4FE2-9C6E-84E106E88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820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EB31-3B68-4245-8630-884DFEFDBCB4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5DA2-C2D1-4FE2-9C6E-84E106E88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936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EB31-3B68-4245-8630-884DFEFDBCB4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5DA2-C2D1-4FE2-9C6E-84E106E88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77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EB31-3B68-4245-8630-884DFEFDBCB4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5DA2-C2D1-4FE2-9C6E-84E106E88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6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EB31-3B68-4245-8630-884DFEFDBCB4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5DA2-C2D1-4FE2-9C6E-84E106E88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58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EB31-3B68-4245-8630-884DFEFDBCB4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5DA2-C2D1-4FE2-9C6E-84E106E88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43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EB31-3B68-4245-8630-884DFEFDBCB4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5DA2-C2D1-4FE2-9C6E-84E106E88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89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EB31-3B68-4245-8630-884DFEFDBCB4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5DA2-C2D1-4FE2-9C6E-84E106E88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40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EB31-3B68-4245-8630-884DFEFDBCB4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5DA2-C2D1-4FE2-9C6E-84E106E88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34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EB31-3B68-4245-8630-884DFEFDBCB4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5DA2-C2D1-4FE2-9C6E-84E106E88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85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EB31-3B68-4245-8630-884DFEFDBCB4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5DA2-C2D1-4FE2-9C6E-84E106E88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86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AEB31-3B68-4245-8630-884DFEFDBCB4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FC45DA2-C2D1-4FE2-9C6E-84E106E88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69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A1397-855E-4DF1-BD91-1871F3558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4457" y="100584"/>
            <a:ext cx="7766936" cy="1646302"/>
          </a:xfrm>
        </p:spPr>
        <p:txBody>
          <a:bodyPr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вопросы в сфере обращения с ТКО при работе с юрлицами, ИП, </a:t>
            </a:r>
            <a:r>
              <a:rPr lang="ru-RU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самозанятыми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2C2030-2E00-4E82-B78F-E45F91300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4457" y="1746886"/>
            <a:ext cx="7766936" cy="4735669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Заключение договора на оказание услуг по обращению с ТКО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юрлиц, ИП, самозанятых;</a:t>
            </a:r>
          </a:p>
          <a:p>
            <a:pPr algn="just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Новые правила коммерческого учета объема ТКО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24.05.2024 №671, вступившие в силу с 1 сентября 2024;</a:t>
            </a:r>
          </a:p>
          <a:p>
            <a:pPr algn="just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Правила утилизации картона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юрлицами, ИП,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самозанятыми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Правила организации контейнерных площадок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требованиями Постановление Правительства РФ от 31.08.2018 № 1039 «Об утверждении Правил обустройства мест (площадок) накопления твердых коммунальных отходов и ведения их реестра»;</a:t>
            </a:r>
          </a:p>
          <a:p>
            <a:pPr algn="just"/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8D6CE0-1D8A-4361-9022-9E78C8275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596" y="5628353"/>
            <a:ext cx="1809404" cy="12296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</p:pic>
    </p:spTree>
    <p:extLst>
      <p:ext uri="{BB962C8B-B14F-4D97-AF65-F5344CB8AC3E}">
        <p14:creationId xmlns:p14="http://schemas.microsoft.com/office/powerpoint/2010/main" val="2600108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5F1F0-391B-49A7-91EA-1FE3AD371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15" y="411611"/>
            <a:ext cx="8890199" cy="14733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из-за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недобросовестных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предпринимателей контейнерные площадки многоквартирных домов города Владивостока выглядят так: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E6146DB-2F27-4A71-B1EE-4BC126E36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35" y="1964171"/>
            <a:ext cx="3900966" cy="21082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6F47ED-1470-482D-AC8C-315DE9F5C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98" y="2030136"/>
            <a:ext cx="3987489" cy="22386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E7A8277-3B1E-46F9-943F-526DC29D7C1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11" y="4268788"/>
            <a:ext cx="2501213" cy="24037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4AD693-1B60-4109-B598-BF0EFB590C6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15" y="2160588"/>
            <a:ext cx="2726969" cy="38127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F2F8EC-C1CB-42C8-AAD4-954BA9C2553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52" y="4413997"/>
            <a:ext cx="2005176" cy="23245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8D6CE0-1D8A-4361-9022-9E78C82752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2596" y="5628353"/>
            <a:ext cx="1809404" cy="12296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</p:pic>
    </p:spTree>
    <p:extLst>
      <p:ext uri="{BB962C8B-B14F-4D97-AF65-F5344CB8AC3E}">
        <p14:creationId xmlns:p14="http://schemas.microsoft.com/office/powerpoint/2010/main" val="3191230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D70C9-2219-04D7-4AB3-7DD8E67E8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0" y="659934"/>
            <a:ext cx="9949343" cy="137822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ВТОРИЧНОЕ ИСПОЛЬЗОВАНИЕ  КАРТОНА ВАЖНО ПО НЕСКОЛЬКИМ ПРИЧИНАМ:</a:t>
            </a:r>
            <a:b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09B339-79A2-E283-3BDD-A2D3052D2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001" y="1678284"/>
            <a:ext cx="8596668" cy="4936435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Сбережение лесов. 1000 кг макулатуры спасает от вырубки 17 деревьев.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Минимизация выбросов, неблагоприятно сказывающихся на состоянии окружающей среды. Снижение выделения парниковых газов составляет примерно 1,7 т на 1000 кг вторсырья.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Уменьшение себестоимости продукции, изготовленной из вторичного сырья. Поскольку сокращаются производственные затраты, снижается и цена потребительских товаров.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объёмов полигонного захоронения и возможность избавить почву от загрязнения отходами.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Качество </a:t>
            </a:r>
            <a:r>
              <a:rPr lang="ru-RU" sz="2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целлюлозы и вторичного сырья одинаковое. Его можно перерабатывать до 7 раз. При этом первоначальные характеристики сохраняются.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8D6CE0-1D8A-4361-9022-9E78C8275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596" y="5628353"/>
            <a:ext cx="1809404" cy="12296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</p:pic>
    </p:spTree>
    <p:extLst>
      <p:ext uri="{BB962C8B-B14F-4D97-AF65-F5344CB8AC3E}">
        <p14:creationId xmlns:p14="http://schemas.microsoft.com/office/powerpoint/2010/main" val="191103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8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8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8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DCCB6-44F2-4AB8-78BA-54091B39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840" y="195953"/>
            <a:ext cx="8596668" cy="132804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ПОДГОТОВИТЬ КАРТОН ДЛЯ СДАЧИ В ПЕРЕРАБОТКУ?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D0A45D-134C-033C-4ED2-8B03932F4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282" y="1638651"/>
            <a:ext cx="9137784" cy="1790350"/>
          </a:xfrm>
        </p:spPr>
        <p:txBody>
          <a:bodyPr>
            <a:normAutofit/>
          </a:bodyPr>
          <a:lstStyle/>
          <a:p>
            <a:r>
              <a:rPr lang="ru-RU" sz="1600" u="sng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Гофрокартон</a:t>
            </a:r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достаточно объемный и при этом легкий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Вне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зависимости от того, как вы собираетесь его сдать (с вывозом или отвезти самостоятельно), его необходимо складировать и подготовить к транспортировке таким образом, чтобы картон был более </a:t>
            </a:r>
            <a:r>
              <a:rPr lang="ru-RU" sz="16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компактным.</a:t>
            </a: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 1. Подходит небольшим магазинам, торговым павильонам, ПВЗ (пунктам выдачи заказов).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Разрежьте коробки или сложите так, чтобы они стали плоские (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листами) и сложите друг на друга стопкой. Для удобства погрузки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стопки  можно связать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Объект 8">
            <a:extLst>
              <a:ext uri="{FF2B5EF4-FFF2-40B4-BE49-F238E27FC236}">
                <a16:creationId xmlns:a16="http://schemas.microsoft.com/office/drawing/2014/main" id="{A040C43E-5499-43EC-804F-47E9BD0A4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170" y="1472024"/>
            <a:ext cx="3544405" cy="2123603"/>
          </a:xfrm>
          <a:prstGeom prst="rect">
            <a:avLst/>
          </a:prstGeom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CA2DCCE1-3E55-42F3-A7F6-A1E177DE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23" y="3543652"/>
            <a:ext cx="2806991" cy="280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F8BC89-607E-4435-9785-8CDC7E3F8898}"/>
              </a:ext>
            </a:extLst>
          </p:cNvPr>
          <p:cNvSpPr txBox="1"/>
          <p:nvPr/>
        </p:nvSpPr>
        <p:spPr>
          <a:xfrm>
            <a:off x="3374465" y="3657985"/>
            <a:ext cx="6196601" cy="2445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 2. </a:t>
            </a:r>
            <a:r>
              <a:rPr 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тех, у кого позволяют площадь и возможность -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крупных складов, ТЦ, супермаркетов, рынков, производств.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Установите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вертикальный пресс, или (при больших площадях) пресс-</a:t>
            </a:r>
            <a:r>
              <a:rPr lang="ru-RU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компактер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Пресс можно купить или снять в аренду.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помощи вертикального пресса можно делать связки (мини-кипы) по 50 - 70 кг, такая связка занимает немного места, объем одной такой мини-кипы примерно 0,3 м3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 пресс-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компактере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картон прессуется в кипы от 300 до 500 кг и отправляется напрямую на комбинат.</a:t>
            </a: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Маркеры-галочки">
            <a:extLst>
              <a:ext uri="{FF2B5EF4-FFF2-40B4-BE49-F238E27FC236}">
                <a16:creationId xmlns:a16="http://schemas.microsoft.com/office/drawing/2014/main" id="{51DB0BDF-9E56-4ABB-B6D5-EA305F2D9DD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18418" y="4570903"/>
            <a:ext cx="978110" cy="9781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8D6CE0-1D8A-4361-9022-9E78C82752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2596" y="5628353"/>
            <a:ext cx="1809404" cy="12296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</p:pic>
    </p:spTree>
    <p:extLst>
      <p:ext uri="{BB962C8B-B14F-4D97-AF65-F5344CB8AC3E}">
        <p14:creationId xmlns:p14="http://schemas.microsoft.com/office/powerpoint/2010/main" val="192584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9952C3-44B1-1E8B-D496-7F03457A0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007165"/>
            <a:ext cx="8596668" cy="90114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ТРЕБОВАНИЯ ПРИ ПРИЕМЕ КАРТОНА</a:t>
            </a:r>
            <a:b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077DBB-FA5F-9187-E5B9-501A9F5E6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736035"/>
            <a:ext cx="8596668" cy="4305327"/>
          </a:xfrm>
        </p:spPr>
        <p:txBody>
          <a:bodyPr>
            <a:normAutofit lnSpcReduction="10000"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Картон принимается: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Без следов органических загрязнений;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Неламинированный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Процент липкой ленты (скотча) на картоне не более 30 % от всей поверхности;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Без следов нефтепродуктов и лакокрасочных материалов;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Намокший картон принимается или с 50% списанием от общего веса или НЕ принимается, всё зависит от степени намокания.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8D6CE0-1D8A-4361-9022-9E78C8275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596" y="5628353"/>
            <a:ext cx="1809404" cy="12296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</p:pic>
    </p:spTree>
    <p:extLst>
      <p:ext uri="{BB962C8B-B14F-4D97-AF65-F5344CB8AC3E}">
        <p14:creationId xmlns:p14="http://schemas.microsoft.com/office/powerpoint/2010/main" val="51459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D76B4-D7B9-B4AC-6119-98777DDD8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приема картона, макулатуры во Владивостоке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46C77D52-41BD-E2C4-A1FC-206190F6F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059633"/>
              </p:ext>
            </p:extLst>
          </p:nvPr>
        </p:nvGraphicFramePr>
        <p:xfrm>
          <a:off x="728956" y="2143811"/>
          <a:ext cx="8545046" cy="22820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32533">
                  <a:extLst>
                    <a:ext uri="{9D8B030D-6E8A-4147-A177-3AD203B41FA5}">
                      <a16:colId xmlns:a16="http://schemas.microsoft.com/office/drawing/2014/main" val="599409400"/>
                    </a:ext>
                  </a:extLst>
                </a:gridCol>
                <a:gridCol w="1140936">
                  <a:extLst>
                    <a:ext uri="{9D8B030D-6E8A-4147-A177-3AD203B41FA5}">
                      <a16:colId xmlns:a16="http://schemas.microsoft.com/office/drawing/2014/main" val="1964006278"/>
                    </a:ext>
                  </a:extLst>
                </a:gridCol>
                <a:gridCol w="3719046">
                  <a:extLst>
                    <a:ext uri="{9D8B030D-6E8A-4147-A177-3AD203B41FA5}">
                      <a16:colId xmlns:a16="http://schemas.microsoft.com/office/drawing/2014/main" val="1783135019"/>
                    </a:ext>
                  </a:extLst>
                </a:gridCol>
                <a:gridCol w="1952531">
                  <a:extLst>
                    <a:ext uri="{9D8B030D-6E8A-4147-A177-3AD203B41FA5}">
                      <a16:colId xmlns:a16="http://schemas.microsoft.com/office/drawing/2014/main" val="1609011907"/>
                    </a:ext>
                  </a:extLst>
                </a:gridCol>
              </a:tblGrid>
              <a:tr h="364625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приема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142158"/>
                  </a:ext>
                </a:extLst>
              </a:tr>
              <a:tr h="638094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«Ресурс»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Владивосток, ул. Снеговая,18А, строение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(994)000-17-71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981109"/>
                  </a:ext>
                </a:extLst>
              </a:tr>
              <a:tr h="638094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КГУП «ПЭО»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50кг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Владивосток, ул. Бородинская,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(914)320-01-04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241104"/>
                  </a:ext>
                </a:extLst>
              </a:tr>
              <a:tr h="63809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КГУП «ПЭО»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50кг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Владивосток, ул. Холмистая,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(984)157-35-62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358400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8D6CE0-1D8A-4361-9022-9E78C8275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596" y="5628353"/>
            <a:ext cx="1809404" cy="12296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</p:pic>
    </p:spTree>
    <p:extLst>
      <p:ext uri="{BB962C8B-B14F-4D97-AF65-F5344CB8AC3E}">
        <p14:creationId xmlns:p14="http://schemas.microsoft.com/office/powerpoint/2010/main" val="3202937541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A389A-D039-F7D5-6FE3-8F01A9D3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несоблюдение правил утилизации Кодексом «Об административных правонарушениях» предусмотрена административная ответственность в виде</a:t>
            </a:r>
            <a:r>
              <a:rPr lang="ru-RU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административного штрафа    </a:t>
            </a:r>
            <a:r>
              <a:rPr lang="ru-RU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250 000,00 руб., а </a:t>
            </a:r>
            <a:r>
              <a:rPr lang="ru-RU" sz="4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административное приостановление деятельности </a:t>
            </a:r>
            <a:r>
              <a:rPr lang="ru-RU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срок до 90 суток.</a:t>
            </a:r>
            <a:b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8D6CE0-1D8A-4361-9022-9E78C8275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596" y="5628353"/>
            <a:ext cx="1809404" cy="12296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</p:pic>
    </p:spTree>
    <p:extLst>
      <p:ext uri="{BB962C8B-B14F-4D97-AF65-F5344CB8AC3E}">
        <p14:creationId xmlns:p14="http://schemas.microsoft.com/office/powerpoint/2010/main" val="44181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9FF14-2B6E-48C6-80EE-88FEF06DA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21" y="-406536"/>
            <a:ext cx="8956964" cy="351134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Правила организации контейнерных площадок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требованиями Постановление Правительства РФ от 31.08.2018 № 1039 «Об утверждении Правил обустройства мест (площадок) накопления твердых коммунальных отходов и ведения их реестра»</a:t>
            </a: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317C7F-6E11-4ED8-9D03-F793868A7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920" y="3173799"/>
            <a:ext cx="9089135" cy="2606039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отходообразователей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согласно пунктам 9–12 Постановления 24.05.2024 № 671, необходимо организовать оборудованную с соблюдением требований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СанПин2.1.3684-21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 соответствии с  требованиями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 Правительства РФ от 31.08.2018 №1039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 утверждении Правил обустройства мест (площадок) накопления твердых коммунальных отходов и ведения их реестра»,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ПК от 07.11.2017 №438-па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накопления твёрдых коммунальных отходов (в том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 раздельного накопления) на территории Приморского края», контейнерную площадку и после организации контейнерной площадки направить информацию в адрес КГУП «ПЭО».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8D6CE0-1D8A-4361-9022-9E78C8275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596" y="5628353"/>
            <a:ext cx="1809404" cy="12296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</p:pic>
    </p:spTree>
    <p:extLst>
      <p:ext uri="{BB962C8B-B14F-4D97-AF65-F5344CB8AC3E}">
        <p14:creationId xmlns:p14="http://schemas.microsoft.com/office/powerpoint/2010/main" val="2300692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7CF6D-366A-43E3-A436-D3AB8D587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81" y="559724"/>
            <a:ext cx="8596668" cy="456922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Правила организации контейнерных площадок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согласования размещения контейнерных площадок носит заявительный характер, заявитель обращается в орган местного самоуправления с заявкой установленной формы о согласовании создания места (площадки) размещения площадки.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невозможности организовать контейнерную площадку, оборудованную с соблюдением требований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2.1.3684-21,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необходимо заключить 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о совместном использовании контейнерной площадки с ближайшим собственником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такой площадки, или при отсутствии такой возможности, в соответствии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пунктом 36 Постановления Правительства РФ от 03.12.2014 №1300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перечня видов объектов, размещение которых может осуществляться на землях или земельных участках, находящихся в государственной или муниципальной собственности, без предоставления земельных участков и установления сервитутов» 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юрлица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ИП,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самозанятые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также имеют право обратиться в органы местного самоуправления для выделения земельного участка с целью организации контейнерной площадки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8D6CE0-1D8A-4361-9022-9E78C8275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596" y="5628353"/>
            <a:ext cx="1809404" cy="12296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</p:pic>
    </p:spTree>
    <p:extLst>
      <p:ext uri="{BB962C8B-B14F-4D97-AF65-F5344CB8AC3E}">
        <p14:creationId xmlns:p14="http://schemas.microsoft.com/office/powerpoint/2010/main" val="219094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8BC9F1-E0D6-4122-BBF5-8F03F28B7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58" y="568036"/>
            <a:ext cx="8596668" cy="5654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Правила организации контейнерных площадок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внесения изменений в реестр контейнерных площадок Владивостокского ГО, юрлицам, ИП, самозанятым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направить заявление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адрес КГУП «ПЭО» о переходе с норматива на фактический учет, исходя из количества контейнеров, их объема и периодичности вывоза ТКО, а также предоставить фото контейнерной площадки.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Вы можете предоставить 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обратившись в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договорной отдел КГУП «ПЭО» по адресу: г. Владивосток, ул. Тухачевского, 48а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(график работы ПН-ЧТ с 8:00 до 17:00, ПТ с 8:00 до 16:00), 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почтой на юридический адрес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КГУП «ПЭО»: 690150, г. Владивосток, ул. Бородинская, 28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либо направить на 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электронную почту договорного отдела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dogovor.tko@spzv.ru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8D6CE0-1D8A-4361-9022-9E78C8275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596" y="5628353"/>
            <a:ext cx="1809404" cy="12296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</p:pic>
    </p:spTree>
    <p:extLst>
      <p:ext uri="{BB962C8B-B14F-4D97-AF65-F5344CB8AC3E}">
        <p14:creationId xmlns:p14="http://schemas.microsoft.com/office/powerpoint/2010/main" val="3117412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A1397-855E-4DF1-BD91-1871F3558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4457" y="707413"/>
            <a:ext cx="7766936" cy="1646302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 государственное унитарное  предприятие 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«Приморский экологический оператор»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2C2030-2E00-4E82-B78F-E45F91300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4457" y="2122332"/>
            <a:ext cx="7766936" cy="360513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</a:p>
          <a:p>
            <a:pPr algn="ctr"/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Бурдинская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Владимировна – начальник управления сбыта, тел: 232 56 52 (доб. 508)</a:t>
            </a:r>
          </a:p>
          <a:p>
            <a:pPr marL="457200" indent="-457200" algn="just">
              <a:buFont typeface="Wingdings 3" charset="2"/>
              <a:buAutoNum type="arabicPeriod"/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Вавилова Софья Сергеевна – заместитель начальника отдела внедрения РСО, тел: 232 56 52 (доб. 601)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8D6CE0-1D8A-4361-9022-9E78C8275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596" y="5628353"/>
            <a:ext cx="1809404" cy="12296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</p:pic>
    </p:spTree>
    <p:extLst>
      <p:ext uri="{BB962C8B-B14F-4D97-AF65-F5344CB8AC3E}">
        <p14:creationId xmlns:p14="http://schemas.microsoft.com/office/powerpoint/2010/main" val="1005701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6BFBB-2937-4817-8CF0-9E176903F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57263"/>
            <a:ext cx="8596668" cy="6009314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Заключение договора на оказание услуг по обращению с ТКО юрлиц, ИП, самозанятых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/>
            </a:b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пункту 2 статьи 11 и пункту 4 статьи 24.7 Федерального закона от 24.06.1998 №89- ФЗ «Об отходах производства и потребления» 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собственники твердых коммунальных отходов обязаны заключить договор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оказание услуг по обращению с твердыми коммунальными отходами с региональным оператором, в зоне деятельности которого образуются твердые коммунальные отходы и находятся места их накопления.</a:t>
            </a:r>
            <a:b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пунктов 8 (12), 8 (15), 8 (17) Постановления Правительства РФ № 1156 следует, что в случае </a:t>
            </a:r>
            <a:r>
              <a:rPr lang="ru-RU" sz="19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 потребитель не направил региональному оператору заявку потребителя или договор на оказание услуг по обращению с ТКО не подписан потребителем без предоставления мотивированного отказа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подписания данного договора, с приложением к нему предложений о внесении изменений в проект договора, либо не подписан ввиду неурегулирования разногласий по проекту договора между региональным оператором и потребителем, либо ввиду того, что  региональный оператор не направил проект договора потребителю с учетом урегулированных разногласий в установленный срок, 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считается  заключенным на условиях типового договора, а начисление платы за услуги по обращению с ТКО производится в соответствии с п. 8.18 Постановления Правительства РФ № 1156 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8D6CE0-1D8A-4361-9022-9E78C8275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596" y="5628353"/>
            <a:ext cx="1809404" cy="12296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</p:pic>
    </p:spTree>
    <p:extLst>
      <p:ext uri="{BB962C8B-B14F-4D97-AF65-F5344CB8AC3E}">
        <p14:creationId xmlns:p14="http://schemas.microsoft.com/office/powerpoint/2010/main" val="4146091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49AACA-03E9-4DAA-B669-32104E544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99" y="366938"/>
            <a:ext cx="8596668" cy="2330542"/>
          </a:xfrm>
        </p:spPr>
        <p:txBody>
          <a:bodyPr>
            <a:normAutofit fontScale="90000"/>
          </a:bodyPr>
          <a:lstStyle/>
          <a:p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Важный факт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пунктом 7 «Обзора судебной практики» по делам, связанным с обращением с твердыми коммунальными отходами, утвержденного Президиумом Верховного Суда Российской Федерации 13.12.2023, в случае отсутствия договора между арендатором (при условии, что в договоре закреплена ответственность за оплату услуг по обращению с ТКО) и региональным оператором, то обязанность по оплате услуг по обращению с ТКО лежит на собственнике такого объекта недвижимости.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798A2C-926A-452D-8934-79341A46D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999" y="2697480"/>
            <a:ext cx="8596668" cy="180626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 необходимая информация для заключения договора размещена на официальном сайте КГУП «ПЭО» </a:t>
            </a:r>
            <a:r>
              <a:rPr lang="ru-RU" sz="6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www.spzv.ru </a:t>
            </a:r>
            <a:r>
              <a:rPr lang="ru-RU" sz="6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</a:t>
            </a:r>
            <a:r>
              <a:rPr lang="ru-RU" sz="6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«Информация для юридических лиц».</a:t>
            </a:r>
          </a:p>
          <a:p>
            <a:pPr algn="just"/>
            <a:r>
              <a:rPr lang="ru-RU" sz="6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заключения договора необходимо заполнить </a:t>
            </a:r>
            <a:r>
              <a:rPr lang="ru-RU" sz="6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ЗАЯВКУ</a:t>
            </a:r>
            <a:r>
              <a:rPr lang="ru-RU" sz="6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заключение договора по оказанию услуг по обращению с ТКО. </a:t>
            </a:r>
            <a:r>
              <a:rPr lang="ru-RU" sz="6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</a:t>
            </a:r>
            <a:r>
              <a:rPr lang="ru-RU" sz="6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заполненной заявкой необходимо </a:t>
            </a:r>
            <a:r>
              <a:rPr lang="ru-RU" sz="6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КГУП «ПЭО»: </a:t>
            </a:r>
          </a:p>
          <a:p>
            <a:pPr algn="just"/>
            <a:r>
              <a:rPr lang="ru-RU" sz="6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учредительные документы юр. лица, паспортные данные ИП, самозанятого; </a:t>
            </a:r>
          </a:p>
          <a:p>
            <a:pPr algn="just"/>
            <a:r>
              <a:rPr lang="ru-RU" sz="6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свидетельство о постановке на учет в налоговом органе;</a:t>
            </a:r>
          </a:p>
          <a:p>
            <a:pPr algn="just"/>
            <a:r>
              <a:rPr lang="ru-RU" sz="6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выписка из ЕГРЮЛ/ЕГРИП;    </a:t>
            </a:r>
          </a:p>
          <a:p>
            <a:pPr algn="just"/>
            <a:r>
              <a:rPr lang="ru-RU" sz="6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документы, подтверждающие законность нахождения по адресу осуществления деятельности.</a:t>
            </a:r>
          </a:p>
          <a:p>
            <a:pPr algn="just"/>
            <a:endParaRPr lang="ru-RU" sz="6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дополнительной информацией можно обратиться по телефону: 8-984-150-19-93 начальник абонентского отдела Кузнецова Дарья Викторовна</a:t>
            </a:r>
          </a:p>
          <a:p>
            <a:pPr marL="285750" indent="-285750" algn="ctr">
              <a:buFontTx/>
              <a:buChar char="-"/>
            </a:pPr>
            <a:endParaRPr lang="ru-RU" b="1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8D6CE0-1D8A-4361-9022-9E78C8275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596" y="5628353"/>
            <a:ext cx="1809404" cy="12296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</p:pic>
    </p:spTree>
    <p:extLst>
      <p:ext uri="{BB962C8B-B14F-4D97-AF65-F5344CB8AC3E}">
        <p14:creationId xmlns:p14="http://schemas.microsoft.com/office/powerpoint/2010/main" val="2669042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B3C2E-5654-4116-80F6-1A18E46CE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-97980"/>
            <a:ext cx="8596668" cy="183534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Новые правила коммерческого учета объема ТКО от 24.05.2024 №671, вступившие в силу с 1 сентября 2024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EDD871-B8CA-43E9-A2F9-DD55AE2F7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737360"/>
            <a:ext cx="8596668" cy="4029682"/>
          </a:xfrm>
        </p:spPr>
        <p:txBody>
          <a:bodyPr>
            <a:noAutofit/>
          </a:bodyPr>
          <a:lstStyle/>
          <a:p>
            <a:pPr algn="just"/>
            <a:r>
              <a:rPr lang="ru-RU" sz="15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от 24.05.2024 № 671 устанавливает </a:t>
            </a:r>
            <a:r>
              <a:rPr lang="ru-RU" sz="15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порядок коммерческого учета </a:t>
            </a:r>
            <a:r>
              <a:rPr lang="ru-RU" sz="15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твердых коммунальных отходов (ТКО) для потребителей, региональных операторов и владельцев объектов переработки и утилизации ТКО.</a:t>
            </a:r>
          </a:p>
          <a:p>
            <a:pPr algn="just"/>
            <a:r>
              <a:rPr lang="ru-RU" sz="15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ИЖС, жилым помещениям в МКД, </a:t>
            </a:r>
            <a:r>
              <a:rPr lang="ru-RU" sz="15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нежилым помещениям в МКД </a:t>
            </a:r>
            <a:r>
              <a:rPr lang="ru-RU" sz="15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коммерческий учет ТКО осуществляется в соответствии с п. 8 Постановления 24.05.2024 № 671 с применением нормативов накопления ТКО (в показателях объема, используемых при определении нормативов накопления ТКО), в соответствии с утвержденным приказом № 365 департамента природных ресурсов и охраны окружающей среды Приморского края от 04.12.2017 «Об утверждении нормативов накопления твердых коммунальных отходов на территории Приморского края».</a:t>
            </a:r>
          </a:p>
          <a:p>
            <a:pPr algn="just"/>
            <a:r>
              <a:rPr lang="ru-RU" sz="15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остальными </a:t>
            </a:r>
            <a:r>
              <a:rPr lang="ru-RU" sz="1500" b="1" i="0" u="none" strike="noStrike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отходообразователями</a:t>
            </a:r>
            <a:r>
              <a:rPr lang="ru-RU" sz="15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пунктам 9–12 Постановления 24.05.2024 № 671 закреплен конкретный способ определения коммерческого учета </a:t>
            </a:r>
            <a:r>
              <a:rPr lang="ru-RU" sz="15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фактического учета </a:t>
            </a:r>
            <a:r>
              <a:rPr lang="ru-RU" sz="15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5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и объема контейнеров</a:t>
            </a:r>
            <a:r>
              <a:rPr lang="ru-RU" sz="15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что предусматривает </a:t>
            </a:r>
            <a:r>
              <a:rPr lang="ru-RU" sz="1500" b="0" i="0" u="sng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контейнерных площадок</a:t>
            </a:r>
            <a:r>
              <a:rPr lang="ru-RU" sz="15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которых должно осуществляться складирование твердых коммунальных отходов.</a:t>
            </a:r>
          </a:p>
          <a:p>
            <a:pPr algn="just"/>
            <a:r>
              <a:rPr lang="ru-RU" sz="15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случаев, когда к контейнерной площадке привязаны несколько потребителей, постановлением закреплены формулы для расчета «по факту». При этом сам переход к расчету в таком случае возможен по соглашению сторон. </a:t>
            </a:r>
          </a:p>
          <a:p>
            <a:pPr algn="just"/>
            <a:r>
              <a:rPr lang="ru-RU" sz="15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правила коммерческого учета ТКО направлены на повышение прозрачности и эффективности системы обращения с отходами, а также на стимулирование снижения объемов образования ТКО.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8D6CE0-1D8A-4361-9022-9E78C8275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596" y="5628353"/>
            <a:ext cx="1809404" cy="12296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</p:pic>
    </p:spTree>
    <p:extLst>
      <p:ext uri="{BB962C8B-B14F-4D97-AF65-F5344CB8AC3E}">
        <p14:creationId xmlns:p14="http://schemas.microsoft.com/office/powerpoint/2010/main" val="2748181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8B0F1-C355-84D9-0C1E-49804163D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81" y="1850044"/>
            <a:ext cx="9579849" cy="1320800"/>
          </a:xfrm>
        </p:spPr>
        <p:txBody>
          <a:bodyPr>
            <a:noAutofit/>
          </a:bodyPr>
          <a:lstStyle/>
          <a:p>
            <a:pPr algn="ctr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юрлиц, ИП, самозанятых с региональным оператором (КГУП «ПЭО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обязательном порядке заключается </a:t>
            </a:r>
            <a:b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на услуги по обращению с ТКО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73D662-527D-D646-644F-850866991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540" y="3248413"/>
            <a:ext cx="9130747" cy="388077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договор на обращение с ТКО входит перечень отходов, отраженных в приложении №2 Спецификация отходов.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Приложении №2 Спецификации отходов, согласно ФККО (</a:t>
            </a:r>
            <a:r>
              <a:rPr lang="ru-RU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классификационный каталог отходов)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отходы </a:t>
            </a:r>
            <a:r>
              <a:rPr lang="ru-RU" sz="1800" i="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 и потребления, захоронение которых запрещается </a:t>
            </a:r>
            <a:r>
              <a:rPr lang="ru-RU" sz="1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(в т.ч.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артон, макулатура и др.), так как в их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которых входят полезные компоненты.</a:t>
            </a:r>
            <a:endParaRPr lang="ru-RU" sz="180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Транспортирование отходов, не относящихся к ТКО, может осуществляться, в соответствии с действующим законодательством, транспортирующей компанией или самостоятельно привозятся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юрлицами, ИП, самозанятыми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пункты приема макулатуры.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6983324-CDFB-31F5-6207-E457AE886B1F}"/>
              </a:ext>
            </a:extLst>
          </p:cNvPr>
          <p:cNvSpPr txBox="1">
            <a:spLocks/>
          </p:cNvSpPr>
          <p:nvPr/>
        </p:nvSpPr>
        <p:spPr>
          <a:xfrm>
            <a:off x="252795" y="271938"/>
            <a:ext cx="9130746" cy="22385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Правила утилизации картона, образующегося у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юрлиц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ИП,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самозанятых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8D6CE0-1D8A-4361-9022-9E78C8275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596" y="5628353"/>
            <a:ext cx="1809404" cy="12296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</p:pic>
    </p:spTree>
    <p:extLst>
      <p:ext uri="{BB962C8B-B14F-4D97-AF65-F5344CB8AC3E}">
        <p14:creationId xmlns:p14="http://schemas.microsoft.com/office/powerpoint/2010/main" val="392403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F657F-FC3E-0EA0-9ED2-D0C8E23E5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83159"/>
            <a:ext cx="9015306" cy="13208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Федеральные законы, постановления и распоряжения Правительства РФ, регламентирующие правила утилизации картона:</a:t>
            </a:r>
            <a:br>
              <a:rPr lang="ru-RU" sz="3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A9200E-1A33-3460-3A35-5625B7AB5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43143"/>
            <a:ext cx="8596668" cy="3880773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Юридические лица, индивидуальные предприниматели, в результате хозяйственной деятельности которых образовались вторичные ресурсы (картонные отходы, бумага и прочее), обеспечивают их утилизацию самостоятельно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согласно 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Федеральному закону от 14 июля 2022 года N 268-ФЗ «О внесении изменений в Федеральный закон «Об отходах производства и потребления»».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Картонные отходы и бумага, согласно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аспоряжению Правительства РФ № 1589-р от 25 июля 2017 года, и в соответствии со статьей 12 Федерального закона от 24.06.1998 № 89 «Об отходах производства и потребления» 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подлежат обязательной вторичной переработке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правилам, утверждённым 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постановлением Правительства РФ № 1156 от 12.11.2016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ридическим лицам и индивидуальным предпринимателям </a:t>
            </a:r>
            <a:r>
              <a:rPr lang="ru-RU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складировать подобные отходы на контейнерную площадку для сбора ТКО запрещено.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Пунктом 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статьи 14 Федерального закона «Об отходах производства и потребления» от 24.06.1998 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 изменениями от 1.09.2024) регламентируются требования к обращению с отходами I-V классов опасности, а именно: ИП, юрлица, в процессе деятельности которых образуются отходы I-V классов опасности, </a:t>
            </a:r>
            <a:r>
              <a:rPr lang="ru-RU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обязаны осуществить отнесение соответствующих отходов к конкретному классу опасности (паспортизация отходов)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порядке, установленном уполномоченным Правительством Российской Федерации федеральным органом исполнительной власти.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043B94-16F5-C19B-3CA5-65DEAADEF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596" y="0"/>
            <a:ext cx="1809404" cy="16853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8D6CE0-1D8A-4361-9022-9E78C8275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596" y="5628353"/>
            <a:ext cx="1809404" cy="12296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</p:pic>
    </p:spTree>
    <p:extLst>
      <p:ext uri="{BB962C8B-B14F-4D97-AF65-F5344CB8AC3E}">
        <p14:creationId xmlns:p14="http://schemas.microsoft.com/office/powerpoint/2010/main" val="148479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8DB8EE6-6CFF-4F45-8405-82A1A2F865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341255"/>
              </p:ext>
            </p:extLst>
          </p:nvPr>
        </p:nvGraphicFramePr>
        <p:xfrm>
          <a:off x="677333" y="1073589"/>
          <a:ext cx="10666527" cy="5750045"/>
        </p:xfrm>
        <a:graphic>
          <a:graphicData uri="http://schemas.openxmlformats.org/drawingml/2006/table">
            <a:tbl>
              <a:tblPr firstRow="1" bandRow="1">
                <a:effectLst>
                  <a:reflection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8370034">
                  <a:extLst>
                    <a:ext uri="{9D8B030D-6E8A-4147-A177-3AD203B41FA5}">
                      <a16:colId xmlns:a16="http://schemas.microsoft.com/office/drawing/2014/main" val="1680950478"/>
                    </a:ext>
                  </a:extLst>
                </a:gridCol>
                <a:gridCol w="2296493">
                  <a:extLst>
                    <a:ext uri="{9D8B030D-6E8A-4147-A177-3AD203B41FA5}">
                      <a16:colId xmlns:a16="http://schemas.microsoft.com/office/drawing/2014/main" val="1670677482"/>
                    </a:ext>
                  </a:extLst>
                </a:gridCol>
              </a:tblGrid>
              <a:tr h="606003">
                <a:tc>
                  <a:txBody>
                    <a:bodyPr/>
                    <a:lstStyle/>
                    <a:p>
                      <a:pPr algn="ctr"/>
                      <a:endParaRPr lang="ru-RU" sz="1400" b="1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вида отходов производства и потребления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Код вида отходов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210005"/>
                  </a:ext>
                </a:extLst>
              </a:tr>
              <a:tr h="30176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Отходы потребления картона (кроме электроизоляционного, кровельного и обувного) с черно-белой и цветной печатью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4 05 121 01 20 5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797919"/>
                  </a:ext>
                </a:extLst>
              </a:tr>
              <a:tr h="27270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Использованные книги, журналы, брошюры, проспекты, каталоги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4 05 122 01 60 5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433191"/>
                  </a:ext>
                </a:extLst>
              </a:tr>
              <a:tr h="27270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Отходы бумаги и картона от канцелярской деятельности и делопроизводства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4 05 122 02 60 5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997638"/>
                  </a:ext>
                </a:extLst>
              </a:tr>
              <a:tr h="27270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Отходы газет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4 05 122 03 60 5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984314"/>
                  </a:ext>
                </a:extLst>
              </a:tr>
              <a:tr h="27270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Отходы бумажных этикеток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4 05 122 11 60 5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480318"/>
                  </a:ext>
                </a:extLst>
              </a:tr>
              <a:tr h="27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Печатная продукция с черно-белой печатью, утратившая потребительские свойства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4 05 123 11 60 5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307345"/>
                  </a:ext>
                </a:extLst>
              </a:tr>
              <a:tr h="27270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Бумажные втулки (без покрытия и пропитки), утратившие потребительские свойства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4 05 130 01 20 5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41118"/>
                  </a:ext>
                </a:extLst>
              </a:tr>
              <a:tr h="27270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Бумажные шпули (без покрытия и пропитки), утратившие потребительские свойства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4 05 131 11 20 5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814031"/>
                  </a:ext>
                </a:extLst>
              </a:tr>
              <a:tr h="27270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Бумажные шпули с остатками пленки поливинилхлоридной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4 05 131 12 20 4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373728"/>
                  </a:ext>
                </a:extLst>
              </a:tr>
              <a:tr h="27270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Бумажные шпули, загрязненные полимерами на основе поливинилацетата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4 05 131 15 20 4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537611"/>
                  </a:ext>
                </a:extLst>
              </a:tr>
              <a:tr h="45450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Мешки бумажные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невлагопрочные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(без битумной пропитки, прослойки и армированных слоев), утратившие потребительские свойства, незагрязненные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4 05 181 01 60 5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523918"/>
                  </a:ext>
                </a:extLst>
              </a:tr>
              <a:tr h="27270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Отходы упаковочной бумаги незагрязненные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4 05 182 01 60 5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228635"/>
                  </a:ext>
                </a:extLst>
              </a:tr>
              <a:tr h="28998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Отходы упаковочного картона незагрязненные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4 05 183 01 60 5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436605"/>
                  </a:ext>
                </a:extLst>
              </a:tr>
              <a:tr h="2754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Отходы упаковочного гофрокартона незагрязненные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4 05 184 01 60 5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473354"/>
                  </a:ext>
                </a:extLst>
              </a:tr>
              <a:tr h="27270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Упаковка из бумаги и (или) картона в смеси незагрязненная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4 05 189 11 60 5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07343"/>
                  </a:ext>
                </a:extLst>
              </a:tr>
              <a:tr h="39873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Отходы потребления различных видов картона, кроме черного и коричневого цветов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4 05 401 01 20 5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572886"/>
                  </a:ext>
                </a:extLst>
              </a:tr>
              <a:tr h="3978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Отходы потребления обойной, пачечной, шпульной и других видов бумаги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4 05 403 01 20 5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795361"/>
                  </a:ext>
                </a:extLst>
              </a:tr>
            </a:tbl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ED2354-0572-F57D-0B07-6CBC5B3B9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011" y="119433"/>
            <a:ext cx="11262901" cy="954156"/>
          </a:xfrm>
        </p:spPr>
        <p:txBody>
          <a:bodyPr>
            <a:noAutofit/>
          </a:bodyPr>
          <a:lstStyle/>
          <a:p>
            <a:pPr algn="ctr"/>
            <a:r>
              <a:rPr lang="ru-RU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РФ от 25 июля 2017 г. № 1589-р. </a:t>
            </a:r>
            <a:br>
              <a:rPr lang="ru-RU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видов отходов производства и потребления (п.68-85), в состав которых входят полезные компоненты, захоронение которых запрещается (вступил в силу с 1 января 2019 г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8D6CE0-1D8A-4361-9022-9E78C8275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596" y="5628353"/>
            <a:ext cx="1809404" cy="12296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</p:pic>
    </p:spTree>
    <p:extLst>
      <p:ext uri="{BB962C8B-B14F-4D97-AF65-F5344CB8AC3E}">
        <p14:creationId xmlns:p14="http://schemas.microsoft.com/office/powerpoint/2010/main" val="265411473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2298FE-3724-45B0-881C-0FAE8D073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99" y="388414"/>
            <a:ext cx="8596668" cy="1356496"/>
          </a:xfrm>
        </p:spPr>
        <p:txBody>
          <a:bodyPr>
            <a:normAutofit fontScale="90000"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Отчетность 2-тп (отходы)</a:t>
            </a:r>
            <a:br>
              <a:rPr lang="ru-R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486E73-CD20-4EBF-90A6-9191893C6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705" y="1296784"/>
            <a:ext cx="8516630" cy="5070459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риказом Росстата от 09.10.2020 № 627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изменениями от 13.11.2020 № 598) утверждена новая редакция формы федерального статистического наблюдения 2-ТП (отходы) «Сведения об образовании, обработке, утилизации, обезвреживании, размещении отходов производства и потребления».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Указанную форму в том числе заполняют индивидуальные предприниматели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(юридические лица и физические лица, занимающиеся предпринимательской деятельностью без образования юридического лица).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Отчетность по форме 2-ТП (отходы) необходимо сдать в территориальные органы Росприроднадзора в субъектах Российской Федерации в срок до 1 февраля года, следующего за отчетным.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п. 2 ст. 3 Федерального закона от 30.12.2020 № 500-ФЗ «О внесении изменений в Федеральный закон «Об официальном статистическом учете и системе государственной статистики в Российской Федерации» и ст. 8 Федерального закона «Об основах государственного регулирования торговой деятельности в Российской Федерации»,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субъектов малого предпринимательства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положения ч. 7 ст. 8 Федерального закона № 282-ФЗ применяются с 1 января 2022 года.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Сокрытие, умышленное искажение или несвоевременное сообщение полной и достоверной информации о состоянии окружающей среды и природных ресурсов, об источниках загрязнения окружающей среды и природных ресурсов или иного вредного воздействия на окружающую среду и природные ресурсы влечет наложение административного штрафа, предусмотренного </a:t>
            </a:r>
            <a:r>
              <a:rPr lang="ru-RU" sz="1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КоАП РФ Статьи 8.5. Сокрытие или искажение экологической информации.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8D6CE0-1D8A-4361-9022-9E78C8275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596" y="5628353"/>
            <a:ext cx="1809404" cy="12296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</p:pic>
    </p:spTree>
    <p:extLst>
      <p:ext uri="{BB962C8B-B14F-4D97-AF65-F5344CB8AC3E}">
        <p14:creationId xmlns:p14="http://schemas.microsoft.com/office/powerpoint/2010/main" val="2128654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215AD-DA09-A83D-3D10-CB201C8D7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182" y="316232"/>
            <a:ext cx="8875051" cy="132080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допускается подброс упаковочного картона от деятельности юридических лиц, индивидуальных предпринимателей и самозанятых на площадки для ТКО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C8E2D6-68F5-F014-F063-D8C906811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1277" y="1501656"/>
            <a:ext cx="4185623" cy="612033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</a:t>
            </a:r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7642E96E-6513-A0D0-05F8-D0C8054A53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06334" y="2164754"/>
            <a:ext cx="6656076" cy="4135378"/>
          </a:xfrm>
          <a:prstGeom prst="rect">
            <a:avLst/>
          </a:prstGeom>
        </p:spPr>
      </p:pic>
      <p:pic>
        <p:nvPicPr>
          <p:cNvPr id="12" name="Рисунок 11" descr="Знак запрета со сплошной заливкой">
            <a:extLst>
              <a:ext uri="{FF2B5EF4-FFF2-40B4-BE49-F238E27FC236}">
                <a16:creationId xmlns:a16="http://schemas.microsoft.com/office/drawing/2014/main" id="{CCC5E459-2930-E82E-1388-68A13E161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42281" y="3784717"/>
            <a:ext cx="1473200" cy="15621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8D6CE0-1D8A-4361-9022-9E78C8275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2596" y="5628353"/>
            <a:ext cx="1809404" cy="12296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</p:pic>
    </p:spTree>
    <p:extLst>
      <p:ext uri="{BB962C8B-B14F-4D97-AF65-F5344CB8AC3E}">
        <p14:creationId xmlns:p14="http://schemas.microsoft.com/office/powerpoint/2010/main" val="194904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1069</TotalTime>
  <Words>2554</Words>
  <Application>Microsoft Office PowerPoint</Application>
  <PresentationFormat>Широкоэкранный</PresentationFormat>
  <Paragraphs>128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Проблемные вопросы в сфере обращения с ТКО при работе с юрлицами, ИП, самозанятыми:</vt:lpstr>
      <vt:lpstr>1. Заключение договора на оказание услуг по обращению с ТКО юрлиц, ИП, самозанятых   Согласно пункту 2 статьи 11 и пункту 4 статьи 24.7 Федерального закона от 24.06.1998 №89- ФЗ «Об отходах производства и потребления» собственники твердых коммунальных отходов обязаны заключить договор на оказание услуг по обращению с твердыми коммунальными отходами с региональным оператором, в зоне деятельности которого образуются твердые коммунальные отходы и находятся места их накопления.  Из пунктов 8 (12), 8 (15), 8 (17) Постановления Правительства РФ № 1156 следует, что в случае если  потребитель не направил региональному оператору заявку потребителя или договор на оказание услуг по обращению с ТКО не подписан потребителем без предоставления мотивированного отказа от подписания данного договора, с приложением к нему предложений о внесении изменений в проект договора, либо не подписан ввиду неурегулирования разногласий по проекту договора между региональным оператором и потребителем, либо ввиду того, что  региональный оператор не направил проект договора потребителю с учетом урегулированных разногласий в установленный срок, договор считается  заключенным на условиях типового договора, а начисление платы за услуги по обращению с ТКО производится в соответствии с п. 8.18 Постановления Правительства РФ № 1156 .</vt:lpstr>
      <vt:lpstr>                Важный факт! В соответствии с пунктом 7 «Обзора судебной практики» по делам, связанным с обращением с твердыми коммунальными отходами, утвержденного Президиумом Верховного Суда Российской Федерации 13.12.2023, в случае отсутствия договора между арендатором (при условии, что в договоре закреплена ответственность за оплату услуг по обращению с ТКО) и региональным оператором, то обязанность по оплате услуг по обращению с ТКО лежит на собственнике такого объекта недвижимости. </vt:lpstr>
      <vt:lpstr>2. Новые правила коммерческого учета объема ТКО от 24.05.2024 №671, вступившие в силу с 1 сентября 2024</vt:lpstr>
      <vt:lpstr>Договор юрлиц, ИП, самозанятых с региональным оператором (КГУП «ПЭО») в обязательном порядке заключается  только на услуги по обращению с ТКО</vt:lpstr>
      <vt:lpstr>Федеральные законы, постановления и распоряжения Правительства РФ, регламентирующие правила утилизации картона: </vt:lpstr>
      <vt:lpstr>Распоряжение Правительства РФ от 25 июля 2017 г. № 1589-р.  Перечень видов отходов производства и потребления (п.68-85), в состав которых входят полезные компоненты, захоронение которых запрещается (вступил в силу с 1 января 2019 г.):</vt:lpstr>
      <vt:lpstr>Отчетность 2-тп (отходы) </vt:lpstr>
      <vt:lpstr>Не допускается подброс упаковочного картона от деятельности юридических лиц, индивидуальных предпринимателей и самозанятых на площадки для ТКО</vt:lpstr>
      <vt:lpstr>В настоящее время из-за недобросовестных предпринимателей контейнерные площадки многоквартирных домов города Владивостока выглядят так:</vt:lpstr>
      <vt:lpstr> ВТОРИЧНОЕ ИСПОЛЬЗОВАНИЕ  КАРТОНА ВАЖНО ПО НЕСКОЛЬКИМ ПРИЧИНАМ: </vt:lpstr>
      <vt:lpstr>КАК ПОДГОТОВИТЬ КАРТОН ДЛЯ СДАЧИ В ПЕРЕРАБОТКУ?</vt:lpstr>
      <vt:lpstr>ОСНОВНЫЕ ТРЕБОВАНИЯ ПРИ ПРИЕМЕ КАРТОНА </vt:lpstr>
      <vt:lpstr>Пункты приема картона, макулатуры во Владивостоке</vt:lpstr>
      <vt:lpstr>За несоблюдение правил утилизации Кодексом «Об административных правонарушениях» предусмотрена административная ответственность в виде административного штрафа    250 000,00 руб., а также административное приостановление деятельности на срок до 90 суток. </vt:lpstr>
      <vt:lpstr>4. Правила организации контейнерных площадок в соответствии с требованиями Постановление Правительства РФ от 31.08.2018 № 1039 «Об утверждении Правил обустройства мест (площадок) накопления твердых коммунальных отходов и ведения их реестра»</vt:lpstr>
      <vt:lpstr>4. Правила организации контейнерных площадок   Процедура согласования размещения контейнерных площадок носит заявительный характер, заявитель обращается в орган местного самоуправления с заявкой установленной формы о согласовании создания места (площадки) размещения площадки.   В случае невозможности организовать контейнерную площадку, оборудованную с соблюдением требований СанПин 2.1.3684-21, необходимо заключить соглашение о совместном использовании контейнерной площадки с ближайшим собственником такой площадки, или при отсутствии такой возможности, в соответствии с пунктом 36 Постановления Правительства РФ от 03.12.2014 №1300 «Об утверждении перечня видов объектов, размещение которых может осуществляться на землях или земельных участках, находящихся в государственной или муниципальной собственности, без предоставления земельных участков и установления сервитутов» юрлица, ИП, самозанятые также имеют право обратиться в органы местного самоуправления для выделения земельного участка с целью организации контейнерной площадки.</vt:lpstr>
      <vt:lpstr>4. Правила организации контейнерных площадок   После внесения изменений в реестр контейнерных площадок Владивостокского ГО, юрлицам, ИП, самозанятым необходимо направить заявление в адрес КГУП «ПЭО» о переходе с норматива на фактический учет, исходя из количества контейнеров, их объема и периодичности вывоза ТКО, а также предоставить фото контейнерной площадки.  Документы Вы можете предоставить лично, обратившись в договорной отдел КГУП «ПЭО» по адресу: г. Владивосток, ул. Тухачевского, 48а (график работы ПН-ЧТ с 8:00 до 17:00, ПТ с 8:00 до 16:00), направить почтой на юридический адрес КГУП «ПЭО»: 690150, г. Владивосток, ул. Бородинская, 28, либо направить на электронную почту договорного отдела dogovor.tko@spzv.ru </vt:lpstr>
      <vt:lpstr>Краевое государственное унитарное  предприятие  «Приморский экологический оператор»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утилизации картона, образующихся у юридических лиц, индивидуальных предпринимателей</dc:title>
  <dc:creator>Виталий Виталий</dc:creator>
  <cp:lastModifiedBy>Кильневая Ирина Александровна</cp:lastModifiedBy>
  <cp:revision>91</cp:revision>
  <cp:lastPrinted>2024-12-04T23:22:11Z</cp:lastPrinted>
  <dcterms:created xsi:type="dcterms:W3CDTF">2024-10-06T02:47:59Z</dcterms:created>
  <dcterms:modified xsi:type="dcterms:W3CDTF">2024-12-05T23:52:44Z</dcterms:modified>
</cp:coreProperties>
</file>